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MODAL VERBS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GRAMMAR OF UNIT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85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ARE MODAL VERBS?</a:t>
            </a:r>
            <a:endParaRPr lang="en-U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are </a:t>
            </a:r>
            <a:r>
              <a:rPr lang="en-US" b="1" dirty="0" smtClean="0"/>
              <a:t>auxiliary verbs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They are </a:t>
            </a:r>
            <a:r>
              <a:rPr lang="en-US" b="1" dirty="0" smtClean="0"/>
              <a:t>followed by the</a:t>
            </a:r>
            <a:r>
              <a:rPr lang="en-US" dirty="0" smtClean="0"/>
              <a:t> </a:t>
            </a:r>
            <a:r>
              <a:rPr lang="en-US" b="1" dirty="0" smtClean="0"/>
              <a:t>bare infinitive* </a:t>
            </a:r>
            <a:r>
              <a:rPr lang="en-US" dirty="0" smtClean="0"/>
              <a:t>of the main verb.</a:t>
            </a:r>
          </a:p>
          <a:p>
            <a:r>
              <a:rPr lang="en-US" dirty="0" smtClean="0"/>
              <a:t>They </a:t>
            </a:r>
            <a:r>
              <a:rPr lang="en-US" b="1" dirty="0" smtClean="0"/>
              <a:t>add meaning </a:t>
            </a:r>
            <a:r>
              <a:rPr lang="en-US" dirty="0" smtClean="0"/>
              <a:t>to the main verb in a sentence by expressing possibility, ability, permission, or obligation.</a:t>
            </a:r>
          </a:p>
          <a:p>
            <a:r>
              <a:rPr lang="en-US" dirty="0" smtClean="0"/>
              <a:t>They </a:t>
            </a:r>
            <a:r>
              <a:rPr lang="en-US" b="1" dirty="0" smtClean="0"/>
              <a:t>never change </a:t>
            </a:r>
            <a:r>
              <a:rPr lang="en-US" dirty="0" smtClean="0"/>
              <a:t>their form. You can’t add ‘’-s’’, ‘’-</a:t>
            </a:r>
            <a:r>
              <a:rPr lang="en-US" dirty="0" err="1" smtClean="0"/>
              <a:t>ed</a:t>
            </a:r>
            <a:r>
              <a:rPr lang="en-US" dirty="0" smtClean="0"/>
              <a:t>’’, ‘’-</a:t>
            </a:r>
            <a:r>
              <a:rPr lang="en-US" dirty="0" err="1" smtClean="0"/>
              <a:t>ing</a:t>
            </a:r>
            <a:r>
              <a:rPr lang="en-US" dirty="0" smtClean="0"/>
              <a:t>’’’…</a:t>
            </a:r>
            <a:endParaRPr lang="en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7725398" y="5901506"/>
            <a:ext cx="3842334" cy="338554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*Bare infinitive = infinitive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without ‘’to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’’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381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STRUCTURE OF THE SENTENCES</a:t>
            </a:r>
            <a:endParaRPr lang="en-U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AFFIRMATIVES </a:t>
            </a:r>
            <a:r>
              <a:rPr lang="en-US" b="1" dirty="0" smtClean="0">
                <a:sym typeface="Symbol" panose="05050102010706020507" pitchFamily="18" charset="2"/>
              </a:rPr>
              <a:t> </a:t>
            </a:r>
            <a:r>
              <a:rPr lang="en-US" b="1" dirty="0" smtClean="0">
                <a:solidFill>
                  <a:srgbClr val="00B050"/>
                </a:solidFill>
              </a:rPr>
              <a:t>S</a:t>
            </a:r>
            <a:r>
              <a:rPr lang="en-US" b="1" dirty="0" smtClean="0"/>
              <a:t> + </a:t>
            </a:r>
            <a:r>
              <a:rPr lang="en-US" b="1" dirty="0" smtClean="0">
                <a:solidFill>
                  <a:srgbClr val="C00000"/>
                </a:solidFill>
              </a:rPr>
              <a:t>MODAL</a:t>
            </a:r>
            <a:r>
              <a:rPr lang="en-US" b="1" dirty="0" smtClean="0"/>
              <a:t> + </a:t>
            </a:r>
            <a:r>
              <a:rPr lang="en-US" b="1" dirty="0" smtClean="0">
                <a:solidFill>
                  <a:schemeClr val="accent3"/>
                </a:solidFill>
              </a:rPr>
              <a:t>M.V.</a:t>
            </a:r>
            <a:r>
              <a:rPr lang="en-US" b="1" dirty="0" smtClean="0"/>
              <a:t>+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OBJ.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You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must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accent3"/>
                </a:solidFill>
              </a:rPr>
              <a:t>submit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your assignment on time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NEGATIVES</a:t>
            </a:r>
            <a:r>
              <a:rPr lang="en-US" b="1" dirty="0"/>
              <a:t> </a:t>
            </a:r>
            <a:r>
              <a:rPr lang="en-US" b="1" dirty="0">
                <a:sym typeface="Symbol" panose="05050102010706020507" pitchFamily="18" charset="2"/>
              </a:rPr>
              <a:t> </a:t>
            </a:r>
            <a:r>
              <a:rPr lang="en-US" b="1" dirty="0" smtClean="0">
                <a:solidFill>
                  <a:srgbClr val="00B050"/>
                </a:solidFill>
                <a:sym typeface="Symbol" panose="05050102010706020507" pitchFamily="18" charset="2"/>
              </a:rPr>
              <a:t>S</a:t>
            </a:r>
            <a:r>
              <a:rPr lang="en-US" b="1" dirty="0" smtClean="0">
                <a:sym typeface="Symbol" panose="05050102010706020507" pitchFamily="18" charset="2"/>
              </a:rPr>
              <a:t> + </a:t>
            </a:r>
            <a:r>
              <a:rPr lang="en-US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MODAL</a:t>
            </a:r>
            <a:r>
              <a:rPr lang="en-US" b="1" dirty="0" smtClean="0">
                <a:sym typeface="Symbol" panose="05050102010706020507" pitchFamily="18" charset="2"/>
              </a:rPr>
              <a:t> + </a:t>
            </a:r>
            <a:r>
              <a:rPr lang="en-US" b="1" u="sng" dirty="0" smtClean="0">
                <a:solidFill>
                  <a:srgbClr val="C00000"/>
                </a:solidFill>
                <a:sym typeface="Symbol" panose="05050102010706020507" pitchFamily="18" charset="2"/>
              </a:rPr>
              <a:t>NOT</a:t>
            </a:r>
            <a:r>
              <a:rPr lang="en-US" b="1" dirty="0" smtClean="0">
                <a:sym typeface="Symbol" panose="05050102010706020507" pitchFamily="18" charset="2"/>
              </a:rPr>
              <a:t> + </a:t>
            </a:r>
            <a:r>
              <a:rPr lang="en-US" b="1" dirty="0" smtClean="0">
                <a:solidFill>
                  <a:schemeClr val="accent3"/>
                </a:solidFill>
                <a:sym typeface="Symbol" panose="05050102010706020507" pitchFamily="18" charset="2"/>
              </a:rPr>
              <a:t>M.V.</a:t>
            </a:r>
            <a:r>
              <a:rPr lang="en-US" b="1" dirty="0" smtClean="0">
                <a:sym typeface="Symbol" panose="05050102010706020507" pitchFamily="18" charset="2"/>
              </a:rPr>
              <a:t>+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sym typeface="Symbol" panose="05050102010706020507" pitchFamily="18" charset="2"/>
              </a:rPr>
              <a:t>OBJ</a:t>
            </a:r>
            <a:r>
              <a:rPr lang="en-US" b="1" dirty="0" smtClean="0">
                <a:sym typeface="Symbol" panose="05050102010706020507" pitchFamily="18" charset="2"/>
              </a:rPr>
              <a:t>.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  <a:sym typeface="Symbol" panose="05050102010706020507" pitchFamily="18" charset="2"/>
              </a:rPr>
              <a:t>You </a:t>
            </a:r>
            <a:r>
              <a:rPr lang="en-US" b="1" dirty="0" smtClean="0">
                <a:sym typeface="Symbol" panose="05050102010706020507" pitchFamily="18" charset="2"/>
              </a:rPr>
              <a:t>are sixteen years old, </a:t>
            </a:r>
            <a:r>
              <a:rPr lang="en-US" b="1" dirty="0" smtClean="0">
                <a:solidFill>
                  <a:srgbClr val="00B050"/>
                </a:solidFill>
                <a:sym typeface="Symbol" panose="05050102010706020507" pitchFamily="18" charset="2"/>
              </a:rPr>
              <a:t>you</a:t>
            </a:r>
            <a:r>
              <a:rPr lang="en-US" b="1" dirty="0" smtClean="0">
                <a:sym typeface="Symbol" panose="05050102010706020507" pitchFamily="18" charset="2"/>
              </a:rPr>
              <a:t> </a:t>
            </a:r>
            <a:r>
              <a:rPr lang="en-US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can</a:t>
            </a:r>
            <a:r>
              <a:rPr lang="en-US" b="1" u="sng" dirty="0" smtClean="0">
                <a:solidFill>
                  <a:srgbClr val="C00000"/>
                </a:solidFill>
                <a:sym typeface="Symbol" panose="05050102010706020507" pitchFamily="18" charset="2"/>
              </a:rPr>
              <a:t>’t</a:t>
            </a:r>
            <a:r>
              <a:rPr lang="en-US" b="1" dirty="0" smtClean="0">
                <a:sym typeface="Symbol" panose="05050102010706020507" pitchFamily="18" charset="2"/>
              </a:rPr>
              <a:t> </a:t>
            </a:r>
            <a:r>
              <a:rPr lang="en-US" b="1" dirty="0" smtClean="0">
                <a:solidFill>
                  <a:schemeClr val="accent3"/>
                </a:solidFill>
                <a:sym typeface="Symbol" panose="05050102010706020507" pitchFamily="18" charset="2"/>
              </a:rPr>
              <a:t>drive</a:t>
            </a:r>
            <a:r>
              <a:rPr lang="en-US" b="1" dirty="0" smtClean="0">
                <a:sym typeface="Symbol" panose="05050102010706020507" pitchFamily="18" charset="2"/>
              </a:rPr>
              <a:t>.</a:t>
            </a:r>
          </a:p>
          <a:p>
            <a:r>
              <a:rPr lang="en-US" b="1" dirty="0" smtClean="0">
                <a:sym typeface="Symbol" panose="05050102010706020507" pitchFamily="18" charset="2"/>
              </a:rPr>
              <a:t>INTERROGATIVES </a:t>
            </a:r>
            <a:r>
              <a:rPr lang="en-US" b="1" dirty="0"/>
              <a:t> </a:t>
            </a:r>
            <a:r>
              <a:rPr lang="en-US" b="1" dirty="0">
                <a:sym typeface="Symbol" panose="05050102010706020507" pitchFamily="18" charset="2"/>
              </a:rPr>
              <a:t> </a:t>
            </a:r>
            <a:r>
              <a:rPr lang="en-US" b="1" dirty="0" smtClean="0">
                <a:sym typeface="Symbol" panose="05050102010706020507" pitchFamily="18" charset="2"/>
              </a:rPr>
              <a:t>(WH-) </a:t>
            </a:r>
            <a:r>
              <a:rPr lang="en-US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MODAL</a:t>
            </a:r>
            <a:r>
              <a:rPr lang="en-US" b="1" dirty="0" smtClean="0">
                <a:sym typeface="Symbol" panose="05050102010706020507" pitchFamily="18" charset="2"/>
              </a:rPr>
              <a:t> + </a:t>
            </a:r>
            <a:r>
              <a:rPr lang="en-US" b="1" dirty="0" smtClean="0">
                <a:solidFill>
                  <a:srgbClr val="00B050"/>
                </a:solidFill>
                <a:sym typeface="Symbol" panose="05050102010706020507" pitchFamily="18" charset="2"/>
              </a:rPr>
              <a:t>S</a:t>
            </a:r>
            <a:r>
              <a:rPr lang="en-US" b="1" dirty="0" smtClean="0">
                <a:sym typeface="Symbol" panose="05050102010706020507" pitchFamily="18" charset="2"/>
              </a:rPr>
              <a:t> + </a:t>
            </a:r>
            <a:r>
              <a:rPr lang="en-US" b="1" dirty="0" smtClean="0">
                <a:solidFill>
                  <a:schemeClr val="accent3"/>
                </a:solidFill>
                <a:sym typeface="Symbol" panose="05050102010706020507" pitchFamily="18" charset="2"/>
              </a:rPr>
              <a:t>M.V.</a:t>
            </a:r>
            <a:r>
              <a:rPr lang="en-US" b="1" dirty="0" smtClean="0">
                <a:sym typeface="Symbol" panose="05050102010706020507" pitchFamily="18" charset="2"/>
              </a:rPr>
              <a:t>+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sym typeface="Symbol" panose="05050102010706020507" pitchFamily="18" charset="2"/>
              </a:rPr>
              <a:t>OBJ. </a:t>
            </a:r>
            <a:r>
              <a:rPr lang="en-US" b="1" dirty="0" smtClean="0">
                <a:sym typeface="Symbol" panose="05050102010706020507" pitchFamily="18" charset="2"/>
              </a:rPr>
              <a:t>+ ?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Can</a:t>
            </a:r>
            <a:r>
              <a:rPr lang="en-US" b="1" dirty="0" smtClean="0">
                <a:sym typeface="Symbol" panose="05050102010706020507" pitchFamily="18" charset="2"/>
              </a:rPr>
              <a:t> </a:t>
            </a:r>
            <a:r>
              <a:rPr lang="en-US" b="1" dirty="0" smtClean="0">
                <a:solidFill>
                  <a:srgbClr val="00B050"/>
                </a:solidFill>
                <a:sym typeface="Symbol" panose="05050102010706020507" pitchFamily="18" charset="2"/>
              </a:rPr>
              <a:t>we</a:t>
            </a:r>
            <a:r>
              <a:rPr lang="en-US" b="1" dirty="0" smtClean="0">
                <a:sym typeface="Symbol" panose="05050102010706020507" pitchFamily="18" charset="2"/>
              </a:rPr>
              <a:t> </a:t>
            </a:r>
            <a:r>
              <a:rPr lang="en-US" b="1" dirty="0" smtClean="0">
                <a:solidFill>
                  <a:schemeClr val="accent3"/>
                </a:solidFill>
                <a:sym typeface="Symbol" panose="05050102010706020507" pitchFamily="18" charset="2"/>
              </a:rPr>
              <a:t>swim</a:t>
            </a:r>
            <a:r>
              <a:rPr lang="en-US" b="1" dirty="0" smtClean="0">
                <a:sym typeface="Symbol" panose="05050102010706020507" pitchFamily="18" charset="2"/>
              </a:rPr>
              <a:t>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sym typeface="Symbol" panose="05050102010706020507" pitchFamily="18" charset="2"/>
              </a:rPr>
              <a:t>in the lake</a:t>
            </a:r>
            <a:r>
              <a:rPr lang="en-US" b="1" dirty="0" smtClean="0">
                <a:sym typeface="Symbol" panose="05050102010706020507" pitchFamily="18" charset="2"/>
              </a:rPr>
              <a:t>?</a:t>
            </a:r>
          </a:p>
          <a:p>
            <a:pPr lvl="1"/>
            <a:r>
              <a:rPr lang="en-US" b="1" dirty="0" smtClean="0">
                <a:sym typeface="Symbol" panose="05050102010706020507" pitchFamily="18" charset="2"/>
              </a:rPr>
              <a:t>What </a:t>
            </a:r>
            <a:r>
              <a:rPr lang="en-US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should</a:t>
            </a:r>
            <a:r>
              <a:rPr lang="en-US" b="1" dirty="0" smtClean="0">
                <a:sym typeface="Symbol" panose="05050102010706020507" pitchFamily="18" charset="2"/>
              </a:rPr>
              <a:t> </a:t>
            </a:r>
            <a:r>
              <a:rPr lang="en-US" b="1" dirty="0" smtClean="0">
                <a:solidFill>
                  <a:srgbClr val="00B050"/>
                </a:solidFill>
                <a:sym typeface="Symbol" panose="05050102010706020507" pitchFamily="18" charset="2"/>
              </a:rPr>
              <a:t>we</a:t>
            </a:r>
            <a:r>
              <a:rPr lang="en-US" b="1" dirty="0" smtClean="0">
                <a:sym typeface="Symbol" panose="05050102010706020507" pitchFamily="18" charset="2"/>
              </a:rPr>
              <a:t> </a:t>
            </a:r>
            <a:r>
              <a:rPr lang="en-US" b="1" dirty="0" smtClean="0">
                <a:solidFill>
                  <a:schemeClr val="accent3"/>
                </a:solidFill>
                <a:sym typeface="Symbol" panose="05050102010706020507" pitchFamily="18" charset="2"/>
              </a:rPr>
              <a:t>do</a:t>
            </a:r>
            <a:r>
              <a:rPr lang="en-US" b="1" dirty="0" smtClean="0">
                <a:sym typeface="Symbol" panose="05050102010706020507" pitchFamily="18" charset="2"/>
              </a:rPr>
              <a:t>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sym typeface="Symbol" panose="05050102010706020507" pitchFamily="18" charset="2"/>
              </a:rPr>
              <a:t>today</a:t>
            </a:r>
            <a:r>
              <a:rPr lang="en-US" b="1" dirty="0" smtClean="0">
                <a:sym typeface="Symbol" panose="05050102010706020507" pitchFamily="18" charset="2"/>
              </a:rPr>
              <a:t>?</a:t>
            </a:r>
            <a:endParaRPr lang="en-U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9596929" y="5317475"/>
            <a:ext cx="1974077" cy="92333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S = subject</a:t>
            </a:r>
          </a:p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M.V. = main verb</a:t>
            </a:r>
          </a:p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OBJ. = objects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128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US" b="1" dirty="0" smtClean="0"/>
              <a:t>MODAL VERBS AND THEIR USE</a:t>
            </a:r>
            <a:endParaRPr lang="en-US" b="1" dirty="0"/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687754"/>
              </p:ext>
            </p:extLst>
          </p:nvPr>
        </p:nvGraphicFramePr>
        <p:xfrm>
          <a:off x="1367327" y="2662766"/>
          <a:ext cx="9614019" cy="2934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2303"/>
                <a:gridCol w="3338721"/>
                <a:gridCol w="3232995"/>
              </a:tblGrid>
              <a:tr h="45059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  <a:latin typeface="+mj-lt"/>
                        </a:rPr>
                        <a:t>CAN</a:t>
                      </a:r>
                      <a:endParaRPr lang="en-US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  <a:latin typeface="+mj-lt"/>
                        </a:rPr>
                        <a:t>COULD</a:t>
                      </a:r>
                      <a:endParaRPr lang="en-US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  <a:latin typeface="+mj-lt"/>
                        </a:rPr>
                        <a:t>MUST</a:t>
                      </a:r>
                      <a:endParaRPr lang="en-US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</a:tr>
              <a:tr h="8280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Ability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E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I 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swim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s-ES" sz="1100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Ability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past</a:t>
                      </a:r>
                      <a:r>
                        <a:rPr lang="es-ES" sz="1800" baseline="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es-ES" sz="1800" baseline="0" dirty="0" err="1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future</a:t>
                      </a:r>
                      <a:endParaRPr lang="es-E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s-ES" sz="120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When</a:t>
                      </a:r>
                      <a:r>
                        <a:rPr lang="es-E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was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younger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could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run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fast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s-ES" sz="1100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8280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Permission</a:t>
                      </a:r>
                      <a:endParaRPr lang="es-E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s-E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 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use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your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phone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please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s-ES" sz="1100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Polite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permission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E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Excuse 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me,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could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just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say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something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s-ES" sz="1100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8280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Possibility</a:t>
                      </a:r>
                      <a:endParaRPr lang="es-E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Smoking 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 cause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cancer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s-ES" sz="1100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Possibility</a:t>
                      </a:r>
                      <a:endParaRPr lang="es-ES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s-ES" sz="120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</a:t>
                      </a:r>
                      <a:r>
                        <a:rPr lang="es-E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could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rain </a:t>
                      </a:r>
                      <a:r>
                        <a:rPr lang="es-ES" sz="12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tomorrow</a:t>
                      </a:r>
                      <a:r>
                        <a:rPr lang="es-ES" sz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  <a:endParaRPr lang="es-ES" sz="1100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Certainty</a:t>
                      </a:r>
                      <a:endParaRPr lang="es-ES" sz="180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   He </a:t>
                      </a:r>
                      <a:r>
                        <a:rPr lang="es-ES" sz="1200" kern="120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must</a:t>
                      </a:r>
                      <a:r>
                        <a:rPr lang="es-ES" sz="1200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be </a:t>
                      </a:r>
                      <a:r>
                        <a:rPr lang="es-ES" sz="1200" kern="120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very</a:t>
                      </a:r>
                      <a:r>
                        <a:rPr lang="es-ES" sz="1200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200" kern="120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tired</a:t>
                      </a:r>
                      <a:r>
                        <a:rPr lang="es-ES" sz="1200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 </a:t>
                      </a:r>
                      <a:r>
                        <a:rPr lang="es-ES" sz="1200" kern="120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He's</a:t>
                      </a:r>
                      <a:r>
                        <a:rPr lang="es-ES" sz="1200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200" kern="120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been</a:t>
                      </a:r>
                      <a:r>
                        <a:rPr lang="es-ES" sz="1200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200" kern="120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working</a:t>
                      </a:r>
                      <a:r>
                        <a:rPr lang="es-ES" sz="1200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200" kern="120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all</a:t>
                      </a:r>
                      <a:r>
                        <a:rPr lang="es-ES" sz="1200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200" kern="120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day</a:t>
                      </a:r>
                      <a:r>
                        <a:rPr lang="es-ES" sz="1200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endParaRPr lang="es-ES" sz="9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095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MODAL VERBS AND THEIR USE</a:t>
            </a:r>
            <a:endParaRPr lang="en-U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627379"/>
              </p:ext>
            </p:extLst>
          </p:nvPr>
        </p:nvGraphicFramePr>
        <p:xfrm>
          <a:off x="1367327" y="2662766"/>
          <a:ext cx="9614019" cy="2934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307"/>
                <a:gridCol w="3161944"/>
                <a:gridCol w="3315768"/>
              </a:tblGrid>
              <a:tr h="45059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  <a:latin typeface="+mj-lt"/>
                        </a:rPr>
                        <a:t>HAVE TO</a:t>
                      </a:r>
                      <a:endParaRPr lang="en-US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  <a:latin typeface="+mj-lt"/>
                        </a:rPr>
                        <a:t>MUST</a:t>
                      </a:r>
                      <a:endParaRPr lang="en-US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  <a:latin typeface="+mj-lt"/>
                        </a:rPr>
                        <a:t>SHOULD</a:t>
                      </a:r>
                      <a:endParaRPr lang="en-US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>
                    <a:noFill/>
                  </a:tcPr>
                </a:tc>
              </a:tr>
              <a:tr h="8280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External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obligation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/rules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We have to wear a uniform when we're                            working in reception</a:t>
                      </a:r>
                      <a:endParaRPr lang="es-ES" sz="1200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Strong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obligation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laws</a:t>
                      </a:r>
                      <a:endParaRPr lang="es-ES" sz="18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You must stop when the traffic lights turn red.</a:t>
                      </a:r>
                      <a:endParaRPr lang="es-ES" sz="1200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8280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Prohibition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Must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dirty="0" err="1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s-ES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You must not smoke in the restaurant.</a:t>
                      </a:r>
                      <a:endParaRPr lang="es-ES" sz="1200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8280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err="1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Advice</a:t>
                      </a:r>
                      <a:endParaRPr lang="es-ES" sz="1800" dirty="0" smtClean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I </a:t>
                      </a:r>
                      <a:r>
                        <a:rPr lang="es-ES" sz="120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should</a:t>
                      </a:r>
                      <a:r>
                        <a:rPr lang="es-ES" sz="1200" baseline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</a:t>
                      </a:r>
                      <a:r>
                        <a:rPr lang="es-ES" sz="1200" baseline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s-ES" sz="1200" baseline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aseline="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200" baseline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doctor, I </a:t>
                      </a:r>
                      <a:r>
                        <a:rPr lang="es-ES" sz="1200" baseline="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have</a:t>
                      </a:r>
                      <a:r>
                        <a:rPr lang="es-ES" sz="1200" baseline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 terrible </a:t>
                      </a:r>
                      <a:r>
                        <a:rPr lang="es-ES" sz="1200" baseline="0" dirty="0" err="1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headache</a:t>
                      </a:r>
                      <a:r>
                        <a:rPr lang="es-ES" sz="1200" baseline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s-ES" sz="1100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168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469735" y="1538240"/>
            <a:ext cx="72724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/>
              <a:t>REMEMBER TO INCLUDE THIS INFORMATION IN YOUR </a:t>
            </a:r>
            <a:r>
              <a:rPr lang="en-US" sz="2800" b="1" u="sng" dirty="0" smtClean="0"/>
              <a:t>PORTFOLIO</a:t>
            </a:r>
            <a:r>
              <a:rPr lang="en-US" sz="2800" b="1" dirty="0" smtClean="0"/>
              <a:t> USING YOUR OWN WORDS AND EXAMPLES.</a:t>
            </a:r>
          </a:p>
          <a:p>
            <a:pPr algn="just"/>
            <a:endParaRPr lang="en-US" sz="2000" b="1" dirty="0"/>
          </a:p>
          <a:p>
            <a:pPr algn="just"/>
            <a:r>
              <a:rPr lang="en-US" sz="2800" b="1" dirty="0" smtClean="0"/>
              <a:t>IF YOU HAVE ANY DOUBT, YOU CAN LOOK FOR FURTHER INFORMATION IN THE GRAMMAR APPENDIX OF THE WORKBOOK OR MAIL ME.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037819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121</TotalTime>
  <Words>349</Words>
  <Application>Microsoft Office PowerPoint</Application>
  <PresentationFormat>Panorámica</PresentationFormat>
  <Paragraphs>52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Garamond</vt:lpstr>
      <vt:lpstr>Symbol</vt:lpstr>
      <vt:lpstr>Times New Roman</vt:lpstr>
      <vt:lpstr>Orgánico</vt:lpstr>
      <vt:lpstr>MODAL VERBS</vt:lpstr>
      <vt:lpstr>WHAT ARE MODAL VERBS?</vt:lpstr>
      <vt:lpstr>STRUCTURE OF THE SENTENCES</vt:lpstr>
      <vt:lpstr>MODAL VERBS AND THEIR USE</vt:lpstr>
      <vt:lpstr>MODAL VERBS AND THEIR USE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 VERBS</dc:title>
  <dc:creator>Virginia GR</dc:creator>
  <cp:lastModifiedBy>Virginia GR</cp:lastModifiedBy>
  <cp:revision>14</cp:revision>
  <dcterms:created xsi:type="dcterms:W3CDTF">2020-03-16T22:38:19Z</dcterms:created>
  <dcterms:modified xsi:type="dcterms:W3CDTF">2020-03-17T21:40:23Z</dcterms:modified>
</cp:coreProperties>
</file>